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heme/theme3.xml" ContentType="application/vnd.openxmlformats-officedocument.them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1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2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44"/>
  </p:notesMasterIdLst>
  <p:sldIdLst>
    <p:sldId id="258" r:id="rId3"/>
    <p:sldId id="282" r:id="rId4"/>
    <p:sldId id="283" r:id="rId5"/>
    <p:sldId id="284" r:id="rId6"/>
    <p:sldId id="335" r:id="rId7"/>
    <p:sldId id="285" r:id="rId8"/>
    <p:sldId id="304" r:id="rId9"/>
    <p:sldId id="303" r:id="rId10"/>
    <p:sldId id="305" r:id="rId11"/>
    <p:sldId id="306" r:id="rId12"/>
    <p:sldId id="307" r:id="rId13"/>
    <p:sldId id="308" r:id="rId14"/>
    <p:sldId id="337" r:id="rId15"/>
    <p:sldId id="309" r:id="rId16"/>
    <p:sldId id="338" r:id="rId17"/>
    <p:sldId id="311" r:id="rId18"/>
    <p:sldId id="312" r:id="rId19"/>
    <p:sldId id="313" r:id="rId20"/>
    <p:sldId id="314" r:id="rId21"/>
    <p:sldId id="266" r:id="rId22"/>
    <p:sldId id="273" r:id="rId23"/>
    <p:sldId id="318" r:id="rId24"/>
    <p:sldId id="265" r:id="rId25"/>
    <p:sldId id="316" r:id="rId26"/>
    <p:sldId id="267" r:id="rId27"/>
    <p:sldId id="268" r:id="rId28"/>
    <p:sldId id="269" r:id="rId29"/>
    <p:sldId id="270" r:id="rId30"/>
    <p:sldId id="271" r:id="rId31"/>
    <p:sldId id="272" r:id="rId32"/>
    <p:sldId id="274" r:id="rId33"/>
    <p:sldId id="339" r:id="rId34"/>
    <p:sldId id="275" r:id="rId35"/>
    <p:sldId id="276" r:id="rId36"/>
    <p:sldId id="277" r:id="rId37"/>
    <p:sldId id="342" r:id="rId38"/>
    <p:sldId id="341" r:id="rId39"/>
    <p:sldId id="340" r:id="rId40"/>
    <p:sldId id="279" r:id="rId41"/>
    <p:sldId id="280" r:id="rId42"/>
    <p:sldId id="281" r:id="rId4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" lastIdx="1" clrIdx="0"/>
  <p:cmAuthor id="2" name="爱笑de梦" initials="爱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2"/>
      </p:cViewPr>
      <p:guideLst>
        <p:guide orient="horz" pos="214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17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NULL" TargetMode="Externa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50.xml"/><Relationship Id="rId7" Type="http://schemas.openxmlformats.org/officeDocument/2006/relationships/image" Target="../media/image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9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NULL" TargetMode="Externa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59.xml"/><Relationship Id="rId7" Type="http://schemas.openxmlformats.org/officeDocument/2006/relationships/image" Target="../media/image2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3.png"/><Relationship Id="rId4" Type="http://schemas.openxmlformats.org/officeDocument/2006/relationships/tags" Target="../tags/tag65.xml"/><Relationship Id="rId9" Type="http://schemas.openxmlformats.org/officeDocument/2006/relationships/image" Target="NULL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70.xml"/><Relationship Id="rId7" Type="http://schemas.openxmlformats.org/officeDocument/2006/relationships/image" Target="../media/image2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3.png"/><Relationship Id="rId4" Type="http://schemas.openxmlformats.org/officeDocument/2006/relationships/tags" Target="../tags/tag76.xml"/><Relationship Id="rId9" Type="http://schemas.openxmlformats.org/officeDocument/2006/relationships/image" Target="NULL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10" Type="http://schemas.openxmlformats.org/officeDocument/2006/relationships/image" Target="../media/image3.png"/><Relationship Id="rId4" Type="http://schemas.openxmlformats.org/officeDocument/2006/relationships/tags" Target="../tags/tag82.xml"/><Relationship Id="rId9" Type="http://schemas.openxmlformats.org/officeDocument/2006/relationships/image" Target="NULL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image" Target="../media/image3.png"/><Relationship Id="rId4" Type="http://schemas.openxmlformats.org/officeDocument/2006/relationships/tags" Target="../tags/tag88.xml"/><Relationship Id="rId9" Type="http://schemas.openxmlformats.org/officeDocument/2006/relationships/image" Target="NULL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10" Type="http://schemas.openxmlformats.org/officeDocument/2006/relationships/image" Target="../media/image7.png"/><Relationship Id="rId4" Type="http://schemas.openxmlformats.org/officeDocument/2006/relationships/tags" Target="../tags/tag94.xml"/><Relationship Id="rId9" Type="http://schemas.openxmlformats.org/officeDocument/2006/relationships/image" Target="NULL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NULL" TargetMode="Externa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6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3.xml"/><Relationship Id="rId7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09.xml"/><Relationship Id="rId7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image" Target="NULL" TargetMode="Externa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5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18.xml"/><Relationship Id="rId7" Type="http://schemas.openxmlformats.org/officeDocument/2006/relationships/image" Target="../media/image2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23.xml"/><Relationship Id="rId7" Type="http://schemas.openxmlformats.org/officeDocument/2006/relationships/image" Target="../media/image2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28.xml"/><Relationship Id="rId7" Type="http://schemas.openxmlformats.org/officeDocument/2006/relationships/image" Target="../media/image5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9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36.xml"/><Relationship Id="rId7" Type="http://schemas.openxmlformats.org/officeDocument/2006/relationships/image" Target="../media/image2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9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41.xml"/><Relationship Id="rId7" Type="http://schemas.openxmlformats.org/officeDocument/2006/relationships/image" Target="../media/image2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9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46.xml"/><Relationship Id="rId7" Type="http://schemas.openxmlformats.org/officeDocument/2006/relationships/image" Target="../media/image2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9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NULL" TargetMode="Externa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NULL" TargetMode="Externa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55.xml"/><Relationship Id="rId7" Type="http://schemas.openxmlformats.org/officeDocument/2006/relationships/image" Target="../media/image2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9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6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10" Type="http://schemas.openxmlformats.org/officeDocument/2006/relationships/image" Target="../media/image3.png"/><Relationship Id="rId4" Type="http://schemas.openxmlformats.org/officeDocument/2006/relationships/tags" Target="../tags/tag161.xml"/><Relationship Id="rId9" Type="http://schemas.openxmlformats.org/officeDocument/2006/relationships/image" Target="NULL" TargetMode="Externa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66.xml"/><Relationship Id="rId7" Type="http://schemas.openxmlformats.org/officeDocument/2006/relationships/image" Target="../media/image2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8.xml"/><Relationship Id="rId4" Type="http://schemas.openxmlformats.org/officeDocument/2006/relationships/tags" Target="../tags/tag167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10" Type="http://schemas.openxmlformats.org/officeDocument/2006/relationships/image" Target="../media/image3.png"/><Relationship Id="rId4" Type="http://schemas.openxmlformats.org/officeDocument/2006/relationships/tags" Target="../tags/tag172.xml"/><Relationship Id="rId9" Type="http://schemas.openxmlformats.org/officeDocument/2006/relationships/image" Target="NULL" TargetMode="Externa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10" Type="http://schemas.openxmlformats.org/officeDocument/2006/relationships/image" Target="../media/image3.png"/><Relationship Id="rId4" Type="http://schemas.openxmlformats.org/officeDocument/2006/relationships/tags" Target="../tags/tag178.xml"/><Relationship Id="rId9" Type="http://schemas.openxmlformats.org/officeDocument/2006/relationships/image" Target="NULL" TargetMode="Externa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8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10" Type="http://schemas.openxmlformats.org/officeDocument/2006/relationships/image" Target="../media/image3.png"/><Relationship Id="rId4" Type="http://schemas.openxmlformats.org/officeDocument/2006/relationships/tags" Target="../tags/tag184.xml"/><Relationship Id="rId9" Type="http://schemas.openxmlformats.org/officeDocument/2006/relationships/image" Target="NULL" TargetMode="Externa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8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10" Type="http://schemas.openxmlformats.org/officeDocument/2006/relationships/image" Target="../media/image7.png"/><Relationship Id="rId4" Type="http://schemas.openxmlformats.org/officeDocument/2006/relationships/tags" Target="../tags/tag190.xml"/><Relationship Id="rId9" Type="http://schemas.openxmlformats.org/officeDocument/2006/relationships/image" Target="NULL" TargetMode="Externa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27.xml"/><Relationship Id="rId7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32.xml"/><Relationship Id="rId7" Type="http://schemas.openxmlformats.org/officeDocument/2006/relationships/image" Target="../media/image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40.xml"/><Relationship Id="rId7" Type="http://schemas.openxmlformats.org/officeDocument/2006/relationships/image" Target="../media/image2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45.xml"/><Relationship Id="rId7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4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2190750" y="2568179"/>
            <a:ext cx="4762500" cy="1049179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54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</p:nvPr>
        </p:nvSpPr>
        <p:spPr>
          <a:xfrm>
            <a:off x="2190750" y="3943429"/>
            <a:ext cx="4762500" cy="385286"/>
          </a:xfrm>
        </p:spPr>
        <p:txBody>
          <a:bodyPr vert="horz" wrap="square" lIns="90170" tIns="46990" rIns="90170" bIns="46990" rtlCol="0" anchor="t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5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2559367" y="3230165"/>
            <a:ext cx="4024313" cy="1049179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>
              <a:defRPr lang="zh-CN" altLang="en-US" sz="6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2560320" y="2489676"/>
            <a:ext cx="4023360" cy="410528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dist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单击此处编辑文本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6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75" y="303213"/>
            <a:ext cx="8705850" cy="625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4340" name="图片 8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5364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6388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7412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8436" name="图片 11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8604250" y="6284913"/>
            <a:ext cx="539750" cy="573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9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3213"/>
            <a:ext cx="9144000" cy="371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9460" name="图片 8" descr="E:/软工/ruang/file:/C:/Users/1V994W2/PycharmProjects/PPT_Background_Generation/pic_temp/0_pic_quater_right_down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7929563" y="5567363"/>
            <a:ext cx="1214437" cy="1290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7" descr="E:/软工/ruang/file:/C:/Users/1V994W2/PycharmProjects/PPT_Background_Generation/pic_temp/1_pic_quater_left_down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5572125"/>
            <a:ext cx="1214438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4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2190750" y="2568179"/>
            <a:ext cx="4762500" cy="1049179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54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</p:nvPr>
        </p:nvSpPr>
        <p:spPr>
          <a:xfrm>
            <a:off x="2190750" y="3943429"/>
            <a:ext cx="4762500" cy="385286"/>
          </a:xfrm>
        </p:spPr>
        <p:txBody>
          <a:bodyPr vert="horz" wrap="square" lIns="90170" tIns="46990" rIns="90170" bIns="46990" rtlCol="0" anchor="t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 descr="E:/软工/ruang/file:/C:/Users/1V994W2/PycharmProjects/PPT_Background_Generation/pic_temp/pic_half_down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3048000" y="0"/>
            <a:ext cx="3048000" cy="1617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3611404" y="3023474"/>
            <a:ext cx="3660458" cy="81105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>
              <a:defRPr lang="zh-CN" altLang="en-US" sz="36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fontAlgn="auto">
              <a:spcAft>
                <a:spcPts val="0"/>
              </a:spcAft>
              <a:buClrTx/>
              <a:buSzTx/>
              <a:buFontTx/>
            </a:pPr>
            <a:r>
              <a:rPr lang="zh-CN" altLang="en-US" strike="noStrike" noProof="1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10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9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6" descr="E:/软工/ruang/file:/C:/Users/1V994W2/Documents/Tencent%20Files/574576071/FileRecv/拼装素材/简约满版-28/21/subject_holdleft_165,150,134_0_staid_full_0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5622925" y="2120900"/>
            <a:ext cx="3292475" cy="261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FABC47A4-756D-490B-A52F-7D9E2C9FC05F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5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2559367" y="3230165"/>
            <a:ext cx="4024313" cy="1049179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>
              <a:defRPr lang="zh-CN" altLang="en-US" sz="6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2560320" y="2489676"/>
            <a:ext cx="4023360" cy="410528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dist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单击此处编辑文本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 descr="E:/软工/ruang/file:/C:/Users/1V994W2/PycharmProjects/PPT_Background_Generation/pic_temp/pic_half_down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3048000" y="0"/>
            <a:ext cx="3048000" cy="1617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3611404" y="3023474"/>
            <a:ext cx="3660458" cy="81105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>
              <a:defRPr lang="zh-CN" altLang="en-US" sz="36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fontAlgn="auto">
              <a:spcAft>
                <a:spcPts val="0"/>
              </a:spcAft>
              <a:buClrTx/>
              <a:buSzTx/>
              <a:buFontTx/>
            </a:pPr>
            <a:r>
              <a:rPr lang="zh-CN" altLang="en-US" strike="noStrike" noProof="1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6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75" y="303213"/>
            <a:ext cx="8705850" cy="625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4340" name="图片 8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5364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6388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7412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8436" name="图片 11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8604250" y="6284913"/>
            <a:ext cx="539750" cy="573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9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3213"/>
            <a:ext cx="9144000" cy="371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9460" name="图片 8" descr="E:/软工/ruang/file:/C:/Users/1V994W2/PycharmProjects/PPT_Background_Generation/pic_temp/0_pic_quater_right_down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7929563" y="5567363"/>
            <a:ext cx="1214437" cy="1290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7" descr="E:/软工/ruang/file:/C:/Users/1V994W2/PycharmProjects/PPT_Background_Generation/pic_temp/1_pic_quater_left_down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5572125"/>
            <a:ext cx="1214438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10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9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6" descr="E:/软工/ruang/file:/C:/Users/1V994W2/Documents/Tencent%20Files/574576071/FileRecv/拼装素材/简约满版-28/21/subject_holdleft_165,150,134_0_staid_full_0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5622925" y="2120900"/>
            <a:ext cx="3292475" cy="261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FABC47A4-756D-490B-A52F-7D9E2C9FC05F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98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tags" Target="../tags/tag10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ags" Target="../tags/tag9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ags" Target="../tags/tag101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ags" Target="../tags/tag100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ags" Target="../tags/tag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1650" y="1189038"/>
            <a:ext cx="8140700" cy="331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21"/>
            </p:custDataLst>
          </p:nvPr>
        </p:nvSpPr>
        <p:spPr>
          <a:xfrm>
            <a:off x="501650" y="1577975"/>
            <a:ext cx="8140700" cy="4041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1650" y="1189038"/>
            <a:ext cx="8140700" cy="331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21"/>
            </p:custDataLst>
          </p:nvPr>
        </p:nvSpPr>
        <p:spPr>
          <a:xfrm>
            <a:off x="501650" y="1577975"/>
            <a:ext cx="8140700" cy="4041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tm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3.xml"/><Relationship Id="rId4" Type="http://schemas.openxmlformats.org/officeDocument/2006/relationships/image" Target="../media/image34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5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image" Target="../media/image39.png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image" Target="../media/image38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20.xml"/><Relationship Id="rId10" Type="http://schemas.openxmlformats.org/officeDocument/2006/relationships/tags" Target="../tags/tag225.xml"/><Relationship Id="rId4" Type="http://schemas.openxmlformats.org/officeDocument/2006/relationships/tags" Target="../tags/tag219.xml"/><Relationship Id="rId9" Type="http://schemas.openxmlformats.org/officeDocument/2006/relationships/tags" Target="../tags/tag2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28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9.xml"/><Relationship Id="rId4" Type="http://schemas.openxmlformats.org/officeDocument/2006/relationships/image" Target="../media/image45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0.xml"/><Relationship Id="rId4" Type="http://schemas.openxmlformats.org/officeDocument/2006/relationships/image" Target="../media/image47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1.xml"/><Relationship Id="rId4" Type="http://schemas.openxmlformats.org/officeDocument/2006/relationships/image" Target="../media/image49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8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1.xml"/><Relationship Id="rId5" Type="http://schemas.openxmlformats.org/officeDocument/2006/relationships/image" Target="../media/image61.tmp"/><Relationship Id="rId4" Type="http://schemas.openxmlformats.org/officeDocument/2006/relationships/image" Target="../media/image60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cool.com.cn/article/ZOTczMjYw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4.xml"/><Relationship Id="rId5" Type="http://schemas.openxmlformats.org/officeDocument/2006/relationships/hyperlink" Target="https://www.cnblogs.com/" TargetMode="External"/><Relationship Id="rId4" Type="http://schemas.openxmlformats.org/officeDocument/2006/relationships/hyperlink" Target="https://www.csdn.ne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4.xml"/><Relationship Id="rId4" Type="http://schemas.openxmlformats.org/officeDocument/2006/relationships/image" Target="../media/image1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16688" y="3932238"/>
            <a:ext cx="1752600" cy="185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2"/>
          <p:cNvSpPr>
            <a:spLocks noGrp="1"/>
          </p:cNvSpPr>
          <p:nvPr>
            <p:ph type="ctrTitle" idx="13" hasCustomPrompt="1"/>
            <p:custDataLst>
              <p:tags r:id="rId3"/>
            </p:custDataLst>
          </p:nvPr>
        </p:nvSpPr>
        <p:spPr>
          <a:xfrm>
            <a:off x="2190750" y="2568575"/>
            <a:ext cx="4762500" cy="1049338"/>
          </a:xfrm>
        </p:spPr>
        <p:txBody>
          <a:bodyPr wrap="square" lIns="0" tIns="0" rIns="0" bIns="0" rtlCol="0" anchor="b" anchorCtr="0">
            <a:normAutofit/>
          </a:bodyPr>
          <a:lstStyle/>
          <a:p>
            <a:pPr marL="0" marR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200" b="0" i="0" u="none" strike="noStrike" kern="1200" cap="none" spc="36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rPr>
              <a:t>最终评审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4" hasCustomPrompt="1"/>
            <p:custDataLst>
              <p:tags r:id="rId4"/>
            </p:custDataLst>
          </p:nvPr>
        </p:nvSpPr>
        <p:spPr>
          <a:xfrm>
            <a:off x="2190750" y="3943350"/>
            <a:ext cx="4762500" cy="385763"/>
          </a:xfrm>
        </p:spPr>
        <p:txBody>
          <a:bodyPr wrap="square" lIns="0" tIns="0" rIns="0" bIns="0" rtlCol="0" anchor="t" anchorCtr="0">
            <a:norm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en-US" sz="1800" b="0" i="0" u="none" strike="noStrike" kern="1200" cap="none" spc="100" normalizeH="0" baseline="0" noProof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G9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SRS(</a:t>
            </a:r>
            <a:r>
              <a:t>软件需求规格说明）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410" y="829952"/>
            <a:ext cx="8030029" cy="54029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需求中的</a:t>
            </a:r>
            <a:r>
              <a:rPr lang="en-US" altLang="zh-CN"/>
              <a:t>ER</a:t>
            </a:r>
            <a:r>
              <a:t>图和数据字典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3620" y="239395"/>
            <a:ext cx="5415280" cy="3189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656323"/>
            <a:ext cx="5118980" cy="289410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总体设计文件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7495" y="1268730"/>
            <a:ext cx="7098030" cy="46215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04499"/>
            <a:ext cx="8139178" cy="33147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总体设计文件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876" y="980325"/>
            <a:ext cx="8139178" cy="5473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dirty="0"/>
              <a:t>方案选择</a:t>
            </a:r>
            <a:r>
              <a:rPr lang="zh-CN" altLang="en-US" sz="1400" dirty="0">
                <a:sym typeface="Wingdings" panose="05000000000000000000" pitchFamily="2" charset="2"/>
              </a:rPr>
              <a:t>：</a:t>
            </a:r>
            <a:endParaRPr lang="en-US" altLang="zh-CN" dirty="0"/>
          </a:p>
          <a:p>
            <a:pPr marL="0" indent="0" algn="just">
              <a:buNone/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）低成本方案：</a:t>
            </a:r>
          </a:p>
          <a:p>
            <a:pPr marL="0" indent="0" algn="just">
              <a:buNone/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制作一个二手交易网站，具有购买，求购，售卖的形式，预设地址，在订单中选择自提或送达，完成同学之间的交易。</a:t>
            </a:r>
          </a:p>
          <a:p>
            <a:pPr marL="0" indent="0" algn="just">
              <a:buNone/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）中成本方案：</a:t>
            </a:r>
          </a:p>
          <a:p>
            <a:pPr marL="0" indent="0" algn="just">
              <a:buNone/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制作一个二手交易小程序，参考淘宝的模式，具有购买，求购，售卖的形式，并通过网上聊天的形式交流，确认砍价、送货自提、确认地点等细节，完成同学之间的交易。</a:t>
            </a:r>
          </a:p>
          <a:p>
            <a:pPr marL="0" indent="0" algn="just">
              <a:buNone/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）高成本方案：</a:t>
            </a: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制作一个二手交易小程序，参考淘宝的模式，具有购买，求购，售卖的形式，并通过网上聊天的形式交流，最后采用线上支付的形式，拉取支付宝或微信的支付手段，通过平台担保，暂时扣下付款，在确认收货后打款，完成同学之间的交易。</a:t>
            </a: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最终选择中成本方案：</a:t>
            </a:r>
          </a:p>
          <a:p>
            <a:pPr marL="0" indent="0" algn="just">
              <a:buNone/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低成本方案缺少灵活性，没有消息交流的功能极大的限制了买卖的灵活性，且网站形式市场饱和，用户较少，高成本方案需要拉取支付手段，小组无法获得授权，并且无法提供担保，涉及金钱交易及担保，故舍弃。中成本方案具有一定的灵活性，且在技术上实现的可能性较大，故选择中成本方案。</a:t>
            </a:r>
          </a:p>
          <a:p>
            <a:pPr marL="0" indent="0">
              <a:buNone/>
            </a:pP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HIPO</a:t>
            </a:r>
            <a:r>
              <a:t>图</a:t>
            </a:r>
          </a:p>
        </p:txBody>
      </p:sp>
      <p:pic>
        <p:nvPicPr>
          <p:cNvPr id="4" name="图片 3" descr="hip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1844675"/>
            <a:ext cx="8343265" cy="3298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IPO</a:t>
            </a:r>
            <a:r>
              <a:rPr lang="zh-CN" altLang="en-US" dirty="0"/>
              <a:t>表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3822C8-E7DC-4497-97F8-6838E5B61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" y="829802"/>
            <a:ext cx="2154545" cy="27617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4AB280-0C67-4B20-BD35-AD52C7183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22" y="836264"/>
            <a:ext cx="2154546" cy="2770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F0F46A-30F5-49BF-941F-AF171244A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685" y="838146"/>
            <a:ext cx="2189132" cy="27837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244BCF-3C66-4CEA-805A-B5F22F9D1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" y="3597879"/>
            <a:ext cx="2198237" cy="27617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6564EE-D26D-4401-8C6C-987400E56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98" y="1349382"/>
            <a:ext cx="2619375" cy="4484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C2482A-CDEE-428F-A4AD-D70BFAE00C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95" y="3597878"/>
            <a:ext cx="2198938" cy="27617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249780-5634-4D5E-AEB5-BF3ABFC08E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685" y="3621898"/>
            <a:ext cx="2154546" cy="27363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482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业务流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04664"/>
            <a:ext cx="6292044" cy="30243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E49CBF-5155-43CC-BDD9-9DEDA87AC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3645024"/>
            <a:ext cx="5544616" cy="29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63AB58-67E8-4C36-8676-4E5D5EFB7D7C}"/>
              </a:ext>
            </a:extLst>
          </p:cNvPr>
          <p:cNvSpPr txBox="1"/>
          <p:nvPr/>
        </p:nvSpPr>
        <p:spPr>
          <a:xfrm>
            <a:off x="1187624" y="1052736"/>
            <a:ext cx="360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系统流程图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1D6916-1F2F-4F99-B3CA-FA46CC58265E}"/>
              </a:ext>
            </a:extLst>
          </p:cNvPr>
          <p:cNvSpPr txBox="1"/>
          <p:nvPr/>
        </p:nvSpPr>
        <p:spPr>
          <a:xfrm>
            <a:off x="6660232" y="4377585"/>
            <a:ext cx="288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数据流程图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详细设计文件（数据库设计）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490EF97A-68C3-4730-8CE6-B28422EE60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412971"/>
              </p:ext>
            </p:extLst>
          </p:nvPr>
        </p:nvGraphicFramePr>
        <p:xfrm>
          <a:off x="56636" y="1052736"/>
          <a:ext cx="4515363" cy="5771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6251">
                  <a:extLst>
                    <a:ext uri="{9D8B030D-6E8A-4147-A177-3AD203B41FA5}">
                      <a16:colId xmlns:a16="http://schemas.microsoft.com/office/drawing/2014/main" val="375943474"/>
                    </a:ext>
                  </a:extLst>
                </a:gridCol>
                <a:gridCol w="599758">
                  <a:extLst>
                    <a:ext uri="{9D8B030D-6E8A-4147-A177-3AD203B41FA5}">
                      <a16:colId xmlns:a16="http://schemas.microsoft.com/office/drawing/2014/main" val="1865279758"/>
                    </a:ext>
                  </a:extLst>
                </a:gridCol>
                <a:gridCol w="599758">
                  <a:extLst>
                    <a:ext uri="{9D8B030D-6E8A-4147-A177-3AD203B41FA5}">
                      <a16:colId xmlns:a16="http://schemas.microsoft.com/office/drawing/2014/main" val="3369052824"/>
                    </a:ext>
                  </a:extLst>
                </a:gridCol>
                <a:gridCol w="599758">
                  <a:extLst>
                    <a:ext uri="{9D8B030D-6E8A-4147-A177-3AD203B41FA5}">
                      <a16:colId xmlns:a16="http://schemas.microsoft.com/office/drawing/2014/main" val="1849070810"/>
                    </a:ext>
                  </a:extLst>
                </a:gridCol>
                <a:gridCol w="715768">
                  <a:extLst>
                    <a:ext uri="{9D8B030D-6E8A-4147-A177-3AD203B41FA5}">
                      <a16:colId xmlns:a16="http://schemas.microsoft.com/office/drawing/2014/main" val="978322261"/>
                    </a:ext>
                  </a:extLst>
                </a:gridCol>
                <a:gridCol w="483749">
                  <a:extLst>
                    <a:ext uri="{9D8B030D-6E8A-4147-A177-3AD203B41FA5}">
                      <a16:colId xmlns:a16="http://schemas.microsoft.com/office/drawing/2014/main" val="3107796712"/>
                    </a:ext>
                  </a:extLst>
                </a:gridCol>
                <a:gridCol w="600321">
                  <a:extLst>
                    <a:ext uri="{9D8B030D-6E8A-4147-A177-3AD203B41FA5}">
                      <a16:colId xmlns:a16="http://schemas.microsoft.com/office/drawing/2014/main" val="4418190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格式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计量单位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可能的枚举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精度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优先级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4138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BookId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123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492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BookName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char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397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State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在售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中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4930906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Price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双精度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带标点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RMB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123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64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942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Variety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计算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0044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Userid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23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8910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UserName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ALEX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329187"/>
                  </a:ext>
                </a:extLst>
              </a:tr>
              <a:tr h="183515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PhoneNum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12345678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1366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StuNum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3190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低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4819134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State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在校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中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0897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OrderId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123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9777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OrderDate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时间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日期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秒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11.59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秒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37424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OrderAdress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湖州街</a:t>
                      </a:r>
                      <a:r>
                        <a:rPr lang="en-US" sz="1050" kern="100">
                          <a:effectLst/>
                        </a:rPr>
                        <a:t>1</a:t>
                      </a:r>
                      <a:r>
                        <a:rPr lang="zh-CN" sz="1050" kern="100">
                          <a:effectLst/>
                        </a:rPr>
                        <a:t>号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100</a:t>
                      </a:r>
                      <a:r>
                        <a:rPr lang="zh-CN" sz="1050" kern="100" dirty="0">
                          <a:effectLst/>
                        </a:rPr>
                        <a:t>位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2656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OrderNum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78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9153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OrderMoney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带标点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RMB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123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64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8699230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MessageId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双精度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46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64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3552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MessageText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在？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6657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时间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日期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秒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11.58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秒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834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BookText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本书是</a:t>
                      </a:r>
                      <a:r>
                        <a:rPr lang="en-US" sz="1050" kern="100">
                          <a:effectLst/>
                        </a:rPr>
                        <a:t>,,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685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College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计算学院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低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247987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5BB2918-9317-4264-8D28-C4084E342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916313"/>
              </p:ext>
            </p:extLst>
          </p:nvPr>
        </p:nvGraphicFramePr>
        <p:xfrm>
          <a:off x="4788024" y="1268760"/>
          <a:ext cx="3960441" cy="47685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3647">
                  <a:extLst>
                    <a:ext uri="{9D8B030D-6E8A-4147-A177-3AD203B41FA5}">
                      <a16:colId xmlns:a16="http://schemas.microsoft.com/office/drawing/2014/main" val="1489329528"/>
                    </a:ext>
                  </a:extLst>
                </a:gridCol>
                <a:gridCol w="526050">
                  <a:extLst>
                    <a:ext uri="{9D8B030D-6E8A-4147-A177-3AD203B41FA5}">
                      <a16:colId xmlns:a16="http://schemas.microsoft.com/office/drawing/2014/main" val="3819643650"/>
                    </a:ext>
                  </a:extLst>
                </a:gridCol>
                <a:gridCol w="526050">
                  <a:extLst>
                    <a:ext uri="{9D8B030D-6E8A-4147-A177-3AD203B41FA5}">
                      <a16:colId xmlns:a16="http://schemas.microsoft.com/office/drawing/2014/main" val="2697546413"/>
                    </a:ext>
                  </a:extLst>
                </a:gridCol>
                <a:gridCol w="526050">
                  <a:extLst>
                    <a:ext uri="{9D8B030D-6E8A-4147-A177-3AD203B41FA5}">
                      <a16:colId xmlns:a16="http://schemas.microsoft.com/office/drawing/2014/main" val="543778396"/>
                    </a:ext>
                  </a:extLst>
                </a:gridCol>
                <a:gridCol w="627802">
                  <a:extLst>
                    <a:ext uri="{9D8B030D-6E8A-4147-A177-3AD203B41FA5}">
                      <a16:colId xmlns:a16="http://schemas.microsoft.com/office/drawing/2014/main" val="957629434"/>
                    </a:ext>
                  </a:extLst>
                </a:gridCol>
                <a:gridCol w="424298">
                  <a:extLst>
                    <a:ext uri="{9D8B030D-6E8A-4147-A177-3AD203B41FA5}">
                      <a16:colId xmlns:a16="http://schemas.microsoft.com/office/drawing/2014/main" val="1783346825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2122015497"/>
                    </a:ext>
                  </a:extLst>
                </a:gridCol>
              </a:tblGrid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格式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计量单位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可能的枚举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精度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优先级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457834"/>
                  </a:ext>
                </a:extLst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Stock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本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935438"/>
                  </a:ext>
                </a:extLst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RptTimes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次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中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8871470"/>
                  </a:ext>
                </a:extLst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BookImg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媒体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图片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xxx.jpg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198621"/>
                  </a:ext>
                </a:extLst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Pwd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字符串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Hzgsa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014043"/>
                  </a:ext>
                </a:extLst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URptTimes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次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294746"/>
                  </a:ext>
                </a:extLst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UserAddress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求真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7874839"/>
                  </a:ext>
                </a:extLst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Propeerty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/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管理员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5043446"/>
                  </a:ext>
                </a:extLst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OrderText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..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8742837"/>
                  </a:ext>
                </a:extLst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YourId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3190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3350878"/>
                  </a:ext>
                </a:extLst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FeedBackId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次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8831355"/>
                  </a:ext>
                </a:extLst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FeedBackText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这本是</a:t>
                      </a:r>
                      <a:r>
                        <a:rPr lang="en-US" sz="1050" kern="100">
                          <a:effectLst/>
                        </a:rPr>
                        <a:t>,,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360659"/>
                  </a:ext>
                </a:extLst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FeedBackVariety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反馈类型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1053799"/>
                  </a:ext>
                </a:extLst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BRptId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2162093"/>
                  </a:ext>
                </a:extLst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BRptText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..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5877829"/>
                  </a:ext>
                </a:extLst>
              </a:tr>
              <a:tr h="17030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URptId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整数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32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8926432"/>
                  </a:ext>
                </a:extLst>
              </a:tr>
              <a:tr h="34061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URptText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字母数字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字符串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..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100</a:t>
                      </a:r>
                      <a:r>
                        <a:rPr lang="zh-CN" sz="1050" kern="100">
                          <a:effectLst/>
                        </a:rPr>
                        <a:t>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低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207450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详细设计文件（界面原型设计）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70DA21-5072-4C5F-8C12-B4FC7DB1838E}"/>
              </a:ext>
            </a:extLst>
          </p:cNvPr>
          <p:cNvSpPr txBox="1"/>
          <p:nvPr/>
        </p:nvSpPr>
        <p:spPr>
          <a:xfrm>
            <a:off x="827584" y="975859"/>
            <a:ext cx="7633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墨刀详情https://modao.cc/app/edb7d72f48d170ce7c4e281307e21b9481d1cbae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DA5EC89-6460-410B-A6F4-F9A306E07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8" y="1807721"/>
            <a:ext cx="4359176" cy="42135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0F29F6-7C8A-4420-930A-43448389A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66" y="1772292"/>
            <a:ext cx="4363564" cy="42135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详细设计文件（</a:t>
            </a:r>
            <a:r>
              <a:rPr lang="en-US" altLang="zh-CN"/>
              <a:t>PDL</a:t>
            </a:r>
            <a:r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3940" y="1268730"/>
            <a:ext cx="7618730" cy="44119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22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124585"/>
            <a:ext cx="2488565" cy="4792345"/>
          </a:xfrm>
        </p:spPr>
        <p:txBody>
          <a:bodyPr wrap="square" lIns="90170" tIns="46990" rIns="90170" bIns="46990" rtlCol="0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项目计划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项目甘特图</a:t>
            </a:r>
            <a:endParaRPr kumimoji="0" lang="zh-CN" altLang="en-US" sz="1200" b="0" i="0" u="none" strike="noStrike" kern="1200" cap="none" spc="0" normalizeH="0" baseline="0" noProof="1">
              <a:solidFill>
                <a:schemeClr val="tx1"/>
              </a:solidFill>
              <a:latin typeface="+mj-ea"/>
              <a:ea typeface="+mj-ea"/>
              <a:cs typeface="+mj-ea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3.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项目可行性分析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4.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用户类别和</a:t>
            </a:r>
            <a:r>
              <a:rPr kumimoji="0" lang="zh-CN" altLang="en-US" sz="1200" b="0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</a:rPr>
              <a:t>用户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代表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5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界面原型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6.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用户对界面原型的确认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7.SRS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8.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需求中的数据字典和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ER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图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9.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总体设计文件（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HIPO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图，业务流图）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10.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详细设计文件（界面设计，数据库设计，关键算法设计）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11.PDL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设计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12.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代码规范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60065" y="1124585"/>
            <a:ext cx="2995930" cy="454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13.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测试计划和用户手册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14..</a:t>
            </a:r>
            <a:r>
              <a:rPr lang="zh-CN" altLang="en-US" sz="1200">
                <a:latin typeface="+mj-ea"/>
                <a:ea typeface="+mj-ea"/>
                <a:cs typeface="+mj-ea"/>
              </a:rPr>
              <a:t>配置系统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15.</a:t>
            </a:r>
            <a:r>
              <a:rPr lang="zh-CN" altLang="en-US" sz="1200">
                <a:latin typeface="+mj-ea"/>
                <a:ea typeface="+mj-ea"/>
                <a:cs typeface="+mj-ea"/>
              </a:rPr>
              <a:t>程序清单</a:t>
            </a:r>
          </a:p>
          <a:p>
            <a:pPr algn="l">
              <a:lnSpc>
                <a:spcPct val="110000"/>
              </a:lnSpc>
              <a:buClrTx/>
              <a:buSzTx/>
              <a:buFontTx/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16.</a:t>
            </a:r>
            <a:r>
              <a:rPr lang="zh-CN" altLang="en-US" sz="1200">
                <a:latin typeface="+mj-ea"/>
                <a:ea typeface="+mj-ea"/>
                <a:cs typeface="+mj-ea"/>
              </a:rPr>
              <a:t>小组代码规范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17.</a:t>
            </a:r>
            <a:r>
              <a:rPr lang="zh-CN" altLang="en-US" sz="1200">
                <a:latin typeface="+mj-ea"/>
                <a:ea typeface="+mj-ea"/>
                <a:cs typeface="+mj-ea"/>
              </a:rPr>
              <a:t>单元测试用例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18.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测试工具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19.</a:t>
            </a:r>
            <a:r>
              <a:rPr lang="zh-CN" altLang="en-US" sz="1200">
                <a:latin typeface="+mj-ea"/>
                <a:ea typeface="+mj-ea"/>
                <a:cs typeface="+mj-ea"/>
              </a:rPr>
              <a:t>修订后的详细设计文件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20.</a:t>
            </a:r>
            <a:r>
              <a:rPr lang="zh-CN" altLang="en-US" sz="1200">
                <a:latin typeface="+mj-ea"/>
                <a:ea typeface="+mj-ea"/>
                <a:cs typeface="+mj-ea"/>
              </a:rPr>
              <a:t>白盒测试原则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21.</a:t>
            </a:r>
            <a:r>
              <a:rPr lang="zh-CN" altLang="en-US" sz="1200">
                <a:latin typeface="+mj-ea"/>
                <a:ea typeface="+mj-ea"/>
                <a:cs typeface="+mj-ea"/>
              </a:rPr>
              <a:t>版本控制服务器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22.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测试计划（覆盖单元测试，集成测试，系统测试）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23.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8080" y="1124585"/>
            <a:ext cx="2797810" cy="313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集成测试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系统测试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用户环境的测试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27.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最终用户的测试反馈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项目计划的修订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29.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项目成果的部署和运行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用户对主要功能的认可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31.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项目总结及评价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小组代码规范</a:t>
            </a:r>
          </a:p>
        </p:txBody>
      </p:sp>
      <p:pic>
        <p:nvPicPr>
          <p:cNvPr id="2662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7" y="1606716"/>
            <a:ext cx="4479530" cy="36445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文本框 5"/>
          <p:cNvSpPr txBox="1"/>
          <p:nvPr/>
        </p:nvSpPr>
        <p:spPr>
          <a:xfrm>
            <a:off x="5153025" y="1282700"/>
            <a:ext cx="2006600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代码规范</a:t>
            </a:r>
          </a:p>
        </p:txBody>
      </p:sp>
      <p:sp>
        <p:nvSpPr>
          <p:cNvPr id="26628" name="文本框 6"/>
          <p:cNvSpPr txBox="1"/>
          <p:nvPr/>
        </p:nvSpPr>
        <p:spPr>
          <a:xfrm>
            <a:off x="660400" y="2690813"/>
            <a:ext cx="3019425" cy="107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代码走查</a:t>
            </a:r>
          </a:p>
        </p:txBody>
      </p:sp>
      <p:pic>
        <p:nvPicPr>
          <p:cNvPr id="26629" name="图片 7"/>
          <p:cNvPicPr>
            <a:picLocks noChangeAspect="1"/>
          </p:cNvPicPr>
          <p:nvPr/>
        </p:nvPicPr>
        <p:blipFill>
          <a:blip r:embed="rId4"/>
          <a:srcRect t="3043"/>
          <a:stretch>
            <a:fillRect/>
          </a:stretch>
        </p:blipFill>
        <p:spPr>
          <a:xfrm>
            <a:off x="4621527" y="2821696"/>
            <a:ext cx="4229100" cy="15922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形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857250"/>
            <a:ext cx="539750" cy="53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4" name="图形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604250" y="5461000"/>
            <a:ext cx="5397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泪珠形 5"/>
          <p:cNvSpPr/>
          <p:nvPr>
            <p:custDataLst>
              <p:tags r:id="rId4"/>
            </p:custDataLst>
          </p:nvPr>
        </p:nvSpPr>
        <p:spPr>
          <a:xfrm>
            <a:off x="4098925" y="857250"/>
            <a:ext cx="5045075" cy="5045075"/>
          </a:xfrm>
          <a:prstGeom prst="teardrop">
            <a:avLst/>
          </a:prstGeom>
          <a:solidFill>
            <a:schemeClr val="dk2">
              <a:alpha val="54000"/>
            </a:scheme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0" y="2647950"/>
            <a:ext cx="9144000" cy="3352800"/>
          </a:xfrm>
          <a:prstGeom prst="rect">
            <a:avLst/>
          </a:prstGeom>
          <a:solidFill>
            <a:schemeClr val="dk2">
              <a:alpha val="54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1300163" y="5407025"/>
            <a:ext cx="6543675" cy="93663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2287588" y="1444625"/>
            <a:ext cx="4568825" cy="606425"/>
          </a:xfrm>
          <a:prstGeom prst="rect">
            <a:avLst/>
          </a:prstGeom>
          <a:solidFill>
            <a:schemeClr val="lt1"/>
          </a:solidFill>
          <a:ln w="25400">
            <a:noFill/>
          </a:ln>
          <a:effectLst>
            <a:outerShdw blurRad="50800" dist="76200" dir="5400000" sx="101000" sy="101000" algn="t" rotWithShape="0">
              <a:schemeClr val="dk1">
                <a:lumMod val="95000"/>
                <a:lumOff val="5000"/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2444750" y="1511300"/>
            <a:ext cx="4254500" cy="473075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b="1" i="0" strike="noStrike" kern="1200" cap="none" spc="160" normalizeH="0" noProof="0">
                <a:ln>
                  <a:noFill/>
                </a:ln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测试计划</a:t>
            </a:r>
            <a:endParaRPr kumimoji="0" lang="zh-CN" altLang="en-US" b="1" i="0" strike="noStrike" kern="1200" cap="none" spc="160" normalizeH="0" noProof="0">
              <a:ln>
                <a:noFill/>
              </a:ln>
              <a:solidFill>
                <a:schemeClr val="accent1"/>
              </a:solidFill>
              <a:effectLst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1300163" y="2439988"/>
            <a:ext cx="6543675" cy="2771775"/>
          </a:xfrm>
          <a:prstGeom prst="rect">
            <a:avLst/>
          </a:prstGeom>
          <a:solidFill>
            <a:schemeClr val="lt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1300161" y="2439988"/>
            <a:ext cx="6543675" cy="2771774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 fontScale="97500" lnSpcReduction="1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defRPr sz="1600" spc="150">
                <a:uFillTx/>
              </a:defRPr>
            </a:lvl1pPr>
          </a:lstStyle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、单元测试：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采用白盒测试法，手工测试所有测试用例，并编写文档</a:t>
            </a: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、系统测试：</a:t>
            </a: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从安全、压力、恢复三方面对系统进行测试</a:t>
            </a: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、集成测试</a:t>
            </a: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集成所有单元模块进行回归测试</a:t>
            </a: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、确认测试：</a:t>
            </a:r>
          </a:p>
          <a:p>
            <a:pPr algn="just"/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采用黑盒测试法，交由用户测试，对提出的反馈进行修改</a:t>
            </a:r>
          </a:p>
          <a:p>
            <a:pPr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None/>
            </a:pPr>
            <a:r>
              <a:rPr kumimoji="0" lang="en-US" altLang="zh-CN" sz="1500" b="1" i="0" strike="noStrike" kern="1200" cap="none" spc="120" normalizeH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*</a:t>
            </a:r>
            <a:r>
              <a:rPr kumimoji="0" lang="zh-CN" altLang="en-US" sz="1500" i="0" strike="noStrike" kern="1200" cap="none" spc="120" normalizeH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详见测试计划</a:t>
            </a:r>
            <a:endParaRPr kumimoji="0" lang="en-US" altLang="zh-CN" sz="1500" i="0" strike="noStrike" kern="1200" cap="none" spc="120" normalizeH="0" noProof="0" dirty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测试计划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666" y="980728"/>
            <a:ext cx="8440813" cy="52963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程序清单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4002258" cy="5535199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58" y="980728"/>
            <a:ext cx="2441950" cy="35510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980728"/>
            <a:ext cx="2567658" cy="37839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小组代码规范</a:t>
            </a:r>
          </a:p>
        </p:txBody>
      </p:sp>
      <p:pic>
        <p:nvPicPr>
          <p:cNvPr id="2662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75" y="1835150"/>
            <a:ext cx="4130675" cy="3360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文本框 5"/>
          <p:cNvSpPr txBox="1"/>
          <p:nvPr/>
        </p:nvSpPr>
        <p:spPr>
          <a:xfrm>
            <a:off x="5153025" y="1282700"/>
            <a:ext cx="2006600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代码规范</a:t>
            </a:r>
          </a:p>
        </p:txBody>
      </p:sp>
      <p:sp>
        <p:nvSpPr>
          <p:cNvPr id="26628" name="文本框 6"/>
          <p:cNvSpPr txBox="1"/>
          <p:nvPr/>
        </p:nvSpPr>
        <p:spPr>
          <a:xfrm>
            <a:off x="660400" y="2690813"/>
            <a:ext cx="3019425" cy="107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代码走查</a:t>
            </a:r>
          </a:p>
        </p:txBody>
      </p:sp>
      <p:pic>
        <p:nvPicPr>
          <p:cNvPr id="26629" name="图片 7"/>
          <p:cNvPicPr>
            <a:picLocks noChangeAspect="1"/>
          </p:cNvPicPr>
          <p:nvPr/>
        </p:nvPicPr>
        <p:blipFill>
          <a:blip r:embed="rId4"/>
          <a:srcRect t="3043"/>
          <a:stretch>
            <a:fillRect/>
          </a:stretch>
        </p:blipFill>
        <p:spPr>
          <a:xfrm>
            <a:off x="293688" y="3254375"/>
            <a:ext cx="4229100" cy="15922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</a:p>
        </p:txBody>
      </p:sp>
      <p:sp>
        <p:nvSpPr>
          <p:cNvPr id="27652" name="文本框 4"/>
          <p:cNvSpPr txBox="1"/>
          <p:nvPr/>
        </p:nvSpPr>
        <p:spPr>
          <a:xfrm>
            <a:off x="6469063" y="1330325"/>
            <a:ext cx="166052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登陆注册</a:t>
            </a:r>
          </a:p>
        </p:txBody>
      </p:sp>
      <p:sp>
        <p:nvSpPr>
          <p:cNvPr id="27653" name="文本框 5"/>
          <p:cNvSpPr txBox="1"/>
          <p:nvPr/>
        </p:nvSpPr>
        <p:spPr>
          <a:xfrm>
            <a:off x="2889250" y="1600200"/>
            <a:ext cx="181927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管理员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9E896-0DAF-409E-AD3A-0A38904BB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98945"/>
            <a:ext cx="2808312" cy="59269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402287-868C-40F4-A676-44B0E779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7" y="798945"/>
            <a:ext cx="5172797" cy="54014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</a:p>
        </p:txBody>
      </p:sp>
      <p:sp>
        <p:nvSpPr>
          <p:cNvPr id="28676" name="文本框 5"/>
          <p:cNvSpPr txBox="1"/>
          <p:nvPr/>
        </p:nvSpPr>
        <p:spPr>
          <a:xfrm>
            <a:off x="2659063" y="1444625"/>
            <a:ext cx="143827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售卖</a:t>
            </a:r>
          </a:p>
        </p:txBody>
      </p:sp>
      <p:sp>
        <p:nvSpPr>
          <p:cNvPr id="28677" name="文本框 6"/>
          <p:cNvSpPr txBox="1"/>
          <p:nvPr/>
        </p:nvSpPr>
        <p:spPr>
          <a:xfrm>
            <a:off x="5980113" y="1538288"/>
            <a:ext cx="1409700" cy="106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购买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4F4798-C6E0-4DB7-AE2B-410AEA5E4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3991532" cy="51537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B8F9F2-0DC8-4D17-BA02-DBD052096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397" y="785152"/>
            <a:ext cx="4347131" cy="55448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</a:p>
        </p:txBody>
      </p:sp>
      <p:sp>
        <p:nvSpPr>
          <p:cNvPr id="29700" name="文本框 5"/>
          <p:cNvSpPr txBox="1"/>
          <p:nvPr/>
        </p:nvSpPr>
        <p:spPr>
          <a:xfrm>
            <a:off x="5729288" y="2616200"/>
            <a:ext cx="725487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求购</a:t>
            </a:r>
          </a:p>
        </p:txBody>
      </p:sp>
      <p:sp>
        <p:nvSpPr>
          <p:cNvPr id="29701" name="文本框 6"/>
          <p:cNvSpPr txBox="1"/>
          <p:nvPr/>
        </p:nvSpPr>
        <p:spPr>
          <a:xfrm>
            <a:off x="1674813" y="1811338"/>
            <a:ext cx="1603375" cy="106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消息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4F4E4-F692-4C1F-92CE-3953DF8FF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2" y="830263"/>
            <a:ext cx="3346517" cy="57468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D1DD97-906A-44F3-AA1B-8057D5FFB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8026"/>
            <a:ext cx="3451246" cy="62184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修订后的详细设计文件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7875" y="2674938"/>
            <a:ext cx="5483225" cy="2052638"/>
          </a:xfrm>
        </p:spPr>
      </p:pic>
      <p:sp>
        <p:nvSpPr>
          <p:cNvPr id="30723" name="文本框 6"/>
          <p:cNvSpPr txBox="1"/>
          <p:nvPr/>
        </p:nvSpPr>
        <p:spPr>
          <a:xfrm>
            <a:off x="899592" y="2850992"/>
            <a:ext cx="2111449" cy="1700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/>
              <a:t>）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数据库设计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）伪代码设计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）软件结构设计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）界面原型设计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白盒测试原则体现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600" b="1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一个模块中的所有独立路径至少被测试一次。</a:t>
            </a:r>
            <a:endParaRPr kumimoji="0" lang="en-US" altLang="zh-CN" sz="1600" b="1" i="0" u="none" strike="noStrike" kern="1200" cap="none" spc="120" normalizeH="0" baseline="3000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600" b="1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600" b="1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所有逻辑值均需测试true和false两种情况。</a:t>
            </a: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600" b="1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600" b="1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检査程序的内部数据结构，保证其结构的有效性。</a:t>
            </a: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600" b="1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600" b="1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在取值的上、下边界及可操作范围内运行所有循环</a:t>
            </a:r>
            <a:endParaRPr kumimoji="0" lang="zh-CN" altLang="en-US" sz="1600" b="1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5800" marR="0" lvl="1" indent="-3302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○"/>
              <a:tabLst>
                <a:tab pos="1609725" algn="l"/>
              </a:tabLst>
            </a:pPr>
            <a:endParaRPr kumimoji="0" lang="zh-CN" altLang="en-US" sz="1600" b="1" i="0" u="none" strike="noStrike" kern="1200" cap="none" spc="20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85800" marR="0" lvl="1" indent="-3302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○"/>
              <a:tabLst>
                <a:tab pos="1609725" algn="l"/>
              </a:tabLst>
            </a:pPr>
            <a:r>
              <a:rPr kumimoji="0" lang="zh-CN" altLang="en-US" sz="1600" b="1" i="0" u="none" strike="noStrike" kern="1200" cap="none" spc="20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详见测试报告</a:t>
            </a:r>
            <a:endParaRPr kumimoji="0" lang="zh-CN" altLang="en-US" sz="1600" b="1" i="0" u="none" strike="noStrike" kern="1200" cap="none" spc="20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600" b="1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项目计划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6375" y="1123950"/>
            <a:ext cx="7300913" cy="4748213"/>
          </a:xfr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版本控制服务器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github</a:t>
            </a:r>
          </a:p>
        </p:txBody>
      </p:sp>
      <p:pic>
        <p:nvPicPr>
          <p:cNvPr id="3277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263" y="1843088"/>
            <a:ext cx="6286500" cy="31718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集成测试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9" y="980728"/>
            <a:ext cx="8434412" cy="4824536"/>
          </a:xfr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集成测试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FF7A530-7B67-4B67-8C64-44ADC33DD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82935"/>
            <a:ext cx="8151818" cy="527658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1443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系统测试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r="532"/>
          <a:stretch>
            <a:fillRect/>
          </a:stretch>
        </p:blipFill>
        <p:spPr>
          <a:xfrm>
            <a:off x="179512" y="1628800"/>
            <a:ext cx="8620312" cy="3835946"/>
          </a:xfr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最终用户的测试</a:t>
            </a:r>
          </a:p>
        </p:txBody>
      </p:sp>
      <p:pic>
        <p:nvPicPr>
          <p:cNvPr id="36866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052736"/>
            <a:ext cx="3511550" cy="4298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8" y="1976438"/>
            <a:ext cx="4600575" cy="323691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用户手册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r="1032"/>
          <a:stretch>
            <a:fillRect/>
          </a:stretch>
        </p:blipFill>
        <p:spPr>
          <a:xfrm>
            <a:off x="1087438" y="1571625"/>
            <a:ext cx="6896100" cy="4041775"/>
          </a:xfr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项目部署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D936AA0-5852-4D3C-AD49-9425F6A5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55" y="1294333"/>
            <a:ext cx="7597981" cy="578743"/>
          </a:xfrm>
        </p:spPr>
        <p:txBody>
          <a:bodyPr/>
          <a:lstStyle/>
          <a:p>
            <a:r>
              <a:rPr lang="zh-CN" altLang="en-US" dirty="0"/>
              <a:t>由于商城类型小程序需要企业微信才可以上架，故采取体验版形式开放体验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4BD08E-1DF7-4A56-98F9-08B8D227D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35" y="1916832"/>
            <a:ext cx="5153219" cy="42123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2125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项目评价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D5CCA3D-3CCB-4E62-BE8C-B5094B50B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33" y="822937"/>
            <a:ext cx="4906060" cy="146705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DB1B76-B232-48E9-AB35-2729B2D9B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80843"/>
            <a:ext cx="4906060" cy="18004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C5FBB7-B957-400B-8982-0CA770D45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91" y="4653136"/>
            <a:ext cx="4848902" cy="11907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7181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成员互相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评价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0" y="981734"/>
            <a:ext cx="4123709" cy="5697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124744"/>
            <a:ext cx="4123709" cy="48792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882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/>
              <a:t>成员互相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评价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2736"/>
            <a:ext cx="5447395" cy="51521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项目甘特图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4075" y="1196975"/>
            <a:ext cx="6602413" cy="4568825"/>
          </a:xfr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参考文献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1.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http://openstd.samr.gov.cn/bzgk/gb/newGbInfo?hcno=84C42B6277D2714B7176B10C6E6B1A44  国家标准网GB8567-2006 各类文件标准</a:t>
            </a:r>
            <a:r>
              <a:rPr lang="en-US" altLang="zh-CN" dirty="0"/>
              <a:t> 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2021/10/7</a:t>
            </a: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 《软件测试及其案例分析》西安电子科技大学出版社  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测试参考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hlinkClick r:id="rId3"/>
              </a:rPr>
              <a:t>https://www.zcool.com.cn/article/ZOTczMjYw.html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 闲鱼app的分析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，项目设计参考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 2021/10/7</a:t>
            </a: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/>
              <a:t>3. </a:t>
            </a:r>
            <a:r>
              <a:rPr lang="en-US" altLang="zh-CN" dirty="0">
                <a:hlinkClick r:id="rId4"/>
              </a:rPr>
              <a:t>https://www.csdn.net/</a:t>
            </a:r>
            <a:r>
              <a:rPr lang="en-US" altLang="zh-CN" dirty="0"/>
              <a:t>  </a:t>
            </a:r>
            <a:r>
              <a:rPr lang="en-US" altLang="zh-CN" dirty="0" err="1"/>
              <a:t>csdn</a:t>
            </a:r>
            <a:r>
              <a:rPr lang="zh-CN" altLang="en-US" dirty="0"/>
              <a:t>论坛 代码编写参考</a:t>
            </a:r>
            <a:endParaRPr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/>
              <a:t>4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.《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软件工程导论（第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6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版）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清华大学出版社  文档编写参考，设计参考，项目实现参考</a:t>
            </a:r>
            <a:endParaRPr kumimoji="0" lang="en-US" altLang="zh-CN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/>
              <a:t>5. </a:t>
            </a:r>
            <a:r>
              <a:rPr lang="en-US" altLang="zh-CN" dirty="0">
                <a:hlinkClick r:id="rId5"/>
              </a:rPr>
              <a:t>https://www.cnblogs.com/</a:t>
            </a:r>
            <a:r>
              <a:rPr lang="en-US" altLang="zh-CN" dirty="0"/>
              <a:t> </a:t>
            </a:r>
            <a:r>
              <a:rPr lang="zh-CN" altLang="en-US" dirty="0"/>
              <a:t>博客园 代码编写参考</a:t>
            </a:r>
            <a:endParaRPr lang="en-US" altLang="zh-CN" dirty="0"/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3" hasCustomPrompt="1"/>
            <p:custDataLst>
              <p:tags r:id="rId2"/>
            </p:custDataLst>
          </p:nvPr>
        </p:nvSpPr>
        <p:spPr>
          <a:xfrm>
            <a:off x="2559050" y="3230563"/>
            <a:ext cx="4024313" cy="1049338"/>
          </a:xfrm>
        </p:spPr>
        <p:txBody>
          <a:bodyPr wrap="square" lIns="90170" tIns="0" rIns="90170" bIns="0" rtlCol="0" anchor="t" anchorCtr="0">
            <a:norm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kern="1200" cap="none" spc="72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rPr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项目可行性分析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995" y="1234440"/>
            <a:ext cx="7790180" cy="43884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项目可行性分析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695" y="1196340"/>
            <a:ext cx="7403465" cy="48202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界面原型（详见界面原型文档）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260" y="1556385"/>
            <a:ext cx="2631440" cy="4041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55" y="1548130"/>
            <a:ext cx="2402840" cy="4111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195" y="1477645"/>
            <a:ext cx="3232150" cy="4198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31595" y="5805170"/>
            <a:ext cx="1450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购买页面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42740" y="5876925"/>
            <a:ext cx="173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售卖页面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48170" y="5876925"/>
            <a:ext cx="1498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求购页面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用户类型和用户代表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6449" y="3645024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用户代表：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460" y="4364990"/>
            <a:ext cx="2460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大一同学和大四同学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4165" y="1052830"/>
            <a:ext cx="6252210" cy="48209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7264" y="1464519"/>
            <a:ext cx="2053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用户类型：</a:t>
            </a:r>
            <a:endParaRPr lang="en-US" altLang="zh-CN" b="1" dirty="0"/>
          </a:p>
          <a:p>
            <a:pPr algn="ctr"/>
            <a:r>
              <a:rPr lang="zh-CN" altLang="en-US" b="1" dirty="0"/>
              <a:t>高年级同学和低年级学生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用户对界面原型的确认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73C5005-08D3-4D15-BD54-75339BDB1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5772956" cy="160995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FEF85A-FB0F-4DA3-8B9F-7ACB41A06E44}"/>
              </a:ext>
            </a:extLst>
          </p:cNvPr>
          <p:cNvSpPr txBox="1"/>
          <p:nvPr/>
        </p:nvSpPr>
        <p:spPr>
          <a:xfrm>
            <a:off x="611560" y="11154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大四：吴同学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31B0F2-925E-4A16-B7FC-1519442BBC11}"/>
              </a:ext>
            </a:extLst>
          </p:cNvPr>
          <p:cNvSpPr txBox="1"/>
          <p:nvPr/>
        </p:nvSpPr>
        <p:spPr>
          <a:xfrm>
            <a:off x="611560" y="32849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大一：林同学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F36865-FD1C-4FDB-9846-ADAFC5B6C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12261"/>
            <a:ext cx="5611008" cy="188621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36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3、17、20、21、22、23、26、31、34、3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363"/>
  <p:tag name="KSO_WM_SLIDE_ID" val="custom20204363_1"/>
  <p:tag name="KSO_WM_TEMPLATE_MASTER_THUMB_INDEX" val="12"/>
  <p:tag name="KSO_WM_TEMPLATE_THUMBS_INDEX" val="1、4、7、9、12、13、17、20、21、22、23、26、31、34、3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25,&quot;width&quot;:2760}"/>
  <p:tag name="KSO_WM_UNIT_TYPE" val="j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工作汇报总结"/>
  <p:tag name="KSO_WM_TEMPLATE_CATEGORY" val="custom"/>
  <p:tag name="KSO_WM_TEMPLATE_INDEX" val="20204363"/>
  <p:tag name="KSO_WM_UNIT_ID" val="custom20204363_1*a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添加副标题内容"/>
  <p:tag name="KSO_WM_TEMPLATE_CATEGORY" val="custom"/>
  <p:tag name="KSO_WM_TEMPLATE_INDEX" val="20204363"/>
  <p:tag name="KSO_WM_UNIT_ID" val="custom20204363_1*b*1"/>
  <p:tag name="KSO_WM_UNIT_ISNUMDGMTITLE" val="0"/>
  <p:tag name="KSO_WM_UNIT_TEXT_FILL_FORE_SCHEMECOLOR_INDEX_BRIGHTNESS" val="0.35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8667"/>
  <p:tag name="KSO_WM_SLIDE_ID" val="diagram20198667_1"/>
  <p:tag name="KSO_WM_TEMPLATE_SUBCATEGORY" val="8"/>
  <p:tag name="KSO_WM_SLIDE_TYPE" val="text"/>
  <p:tag name="KSO_WM_SLIDE_SUBTYPE" val="pure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a_f"/>
  <p:tag name="KSO_WM_SLIDE_LAYOUT_CNT" val="1_1"/>
  <p:tag name="KSO_WM_TEMPLATE_MASTER_TYPE" val="0"/>
  <p:tag name="KSO_WM_TEMPLATE_COLOR_TYPE" val="0"/>
  <p:tag name="KSO_WM_SLIDE_BACKGROUND_TYPE" val="general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0219_3*i*1"/>
  <p:tag name="KSO_WM_TEMPLATE_CATEGORY" val="chip"/>
  <p:tag name="KSO_WM_TEMPLATE_INDEX" val="20200219"/>
  <p:tag name="KSO_WM_UNIT_LAYERLEVEL" val="1"/>
  <p:tag name="KSO_WM_TAG_VERSION" val="1.0"/>
  <p:tag name="KSO_WM_BEAUTIFY_FLAG" val="#wm#"/>
  <p:tag name="KSO_WM_CHIP_GROUPID" val="5fbdc04a9532eafaafd238c3"/>
  <p:tag name="KSO_WM_CHIP_XID" val="5fbdc04a9532eafaafd238c6"/>
  <p:tag name="KSO_WM_UNIT_DEC_AREA_ID" val="fb5d7570abda4384b29681fa067ccea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cee2ffc630147b89193008f802fee28"/>
  <p:tag name="KSO_WM_SLIDE_BACKGROUND_TYPE" val="general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0219_4*i*1"/>
  <p:tag name="KSO_WM_TEMPLATE_CATEGORY" val="chip"/>
  <p:tag name="KSO_WM_TEMPLATE_INDEX" val="20200219"/>
  <p:tag name="KSO_WM_UNIT_LAYERLEVEL" val="1"/>
  <p:tag name="KSO_WM_TAG_VERSION" val="1.0"/>
  <p:tag name="KSO_WM_BEAUTIFY_FLAG" val="#wm#"/>
  <p:tag name="KSO_WM_CHIP_GROUPID" val="5fbdc04a9532eafaafd238c3"/>
  <p:tag name="KSO_WM_CHIP_XID" val="5fbdc04a9532eafaafd238c7"/>
  <p:tag name="KSO_WM_UNIT_DEC_AREA_ID" val="38d609f57250435fa9d179dba2fbbaf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c8e470d865849ab99739e0773ab5fd1"/>
  <p:tag name="KSO_WM_SLIDE_BACKGROUND_TYPE" val="general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667_1*i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198667_1*i*5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8667_1*i*2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8667_1*i*3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b-3-1"/>
  <p:tag name="KSO_WM_UNIT_ISCONTENTSTITLE" val="0"/>
  <p:tag name="KSO_WM_UNIT_PRESET_TEXT" val="单击此处添加您的大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8667_1*a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8667_1*i*4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b-3-1"/>
  <p:tag name="KSO_WM_UNIT_PRESET_TEXT" val="点击此处添加正文，文字是您思想的提炼，请言简意赅的阐述观点。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8667_1*f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SUBTYPE" val="a"/>
  <p:tag name="KSO_WM_UNIT_TEXT_FILL_FORE_SCHEMECOLOR_INDEX_BRIGHTNESS" val="0.15"/>
  <p:tag name="KSO_WM_UNIT_TEXT_FILL_FORE_SCHEMECOLOR_INDEX" val="13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2166"/>
  <p:tag name="KSO_WM_SLIDE_ID" val="custom20192166_15"/>
  <p:tag name="KSO_WM_SLIDE_ITEM_CNT" val="0"/>
  <p:tag name="KSO_WM_SLIDE_INDEX" val="15"/>
  <p:tag name="KSO_WM_TAG_VERSION" val="1.0"/>
  <p:tag name="KSO_WM_SLIDE_TYPE" val="endPage"/>
  <p:tag name="KSO_WM_SLIDE_SUBTYPE" val="pureTxt"/>
  <p:tag name="KSO_WM_SLIDE_LAYOUT" val="a"/>
  <p:tag name="KSO_WM_SLIDE_LAYOUT_CNT" val="1"/>
  <p:tag name="KSO_WM_TEMPLATE_SUBCATEGORY" val="0"/>
  <p:tag name="KSO_WM_TEMPLATE_MASTER_TYPE" val="1"/>
  <p:tag name="KSO_WM_TEMPLATE_COLOR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2166_15*a*1"/>
  <p:tag name="KSO_WM_TEMPLATE_CATEGORY" val="custom"/>
  <p:tag name="KSO_WM_TEMPLATE_INDEX" val="20192166"/>
  <p:tag name="KSO_WM_UNIT_LAYERLEVEL" val="1"/>
  <p:tag name="KSO_WM_TAG_VERSION" val="1.0"/>
  <p:tag name="KSO_WM_BEAUTIFY_FLAG" val="#wm#"/>
  <p:tag name="KSO_WM_UNIT_PRESET_TEXT" val="THANKS."/>
  <p:tag name="KSO_WM_UNIT_NOCLEAR" val="1"/>
  <p:tag name="KSO_WM_UNIT_TEXT_FILL_FORE_SCHEMECOLOR_INDEX_BRIGHTNESS" val="0"/>
  <p:tag name="KSO_WM_UNIT_TEXT_FILL_FORE_SCHEMECOLOR_INDEX" val="14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36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3、17、20、21、22、23、26、31、34、3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FEDEC"/>
      </a:dk2>
      <a:lt2>
        <a:srgbClr val="FDFCFC"/>
      </a:lt2>
      <a:accent1>
        <a:srgbClr val="A59685"/>
      </a:accent1>
      <a:accent2>
        <a:srgbClr val="9D9986"/>
      </a:accent2>
      <a:accent3>
        <a:srgbClr val="959D8A"/>
      </a:accent3>
      <a:accent4>
        <a:srgbClr val="8DA091"/>
      </a:accent4>
      <a:accent5>
        <a:srgbClr val="87A29A"/>
      </a:accent5>
      <a:accent6>
        <a:srgbClr val="85A4A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FEDEC"/>
      </a:dk2>
      <a:lt2>
        <a:srgbClr val="FDFCFC"/>
      </a:lt2>
      <a:accent1>
        <a:srgbClr val="A59685"/>
      </a:accent1>
      <a:accent2>
        <a:srgbClr val="9D9986"/>
      </a:accent2>
      <a:accent3>
        <a:srgbClr val="959D8A"/>
      </a:accent3>
      <a:accent4>
        <a:srgbClr val="8DA091"/>
      </a:accent4>
      <a:accent5>
        <a:srgbClr val="87A29A"/>
      </a:accent5>
      <a:accent6>
        <a:srgbClr val="85A4A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1264</Words>
  <Application>Microsoft Office PowerPoint</Application>
  <PresentationFormat>全屏显示(4:3)</PresentationFormat>
  <Paragraphs>417</Paragraphs>
  <Slides>41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微软雅黑</vt:lpstr>
      <vt:lpstr>Arial</vt:lpstr>
      <vt:lpstr>Calibri</vt:lpstr>
      <vt:lpstr>2_Office 主题​​</vt:lpstr>
      <vt:lpstr>1_Office 主题​​</vt:lpstr>
      <vt:lpstr>最终评审</vt:lpstr>
      <vt:lpstr>目录</vt:lpstr>
      <vt:lpstr>项目计划</vt:lpstr>
      <vt:lpstr>项目甘特图</vt:lpstr>
      <vt:lpstr>项目可行性分析</vt:lpstr>
      <vt:lpstr>项目可行性分析</vt:lpstr>
      <vt:lpstr>界面原型（详见界面原型文档）</vt:lpstr>
      <vt:lpstr>用户类型和用户代表</vt:lpstr>
      <vt:lpstr>用户对界面原型的确认</vt:lpstr>
      <vt:lpstr>SRS(软件需求规格说明）</vt:lpstr>
      <vt:lpstr>需求中的ER图和数据字典</vt:lpstr>
      <vt:lpstr>总体设计文件</vt:lpstr>
      <vt:lpstr>总体设计文件</vt:lpstr>
      <vt:lpstr>HIPO图</vt:lpstr>
      <vt:lpstr>IPO表</vt:lpstr>
      <vt:lpstr>PowerPoint 演示文稿</vt:lpstr>
      <vt:lpstr>详细设计文件（数据库设计）</vt:lpstr>
      <vt:lpstr>详细设计文件（界面原型设计）</vt:lpstr>
      <vt:lpstr>详细设计文件（PDL）</vt:lpstr>
      <vt:lpstr>小组代码规范</vt:lpstr>
      <vt:lpstr>PowerPoint 演示文稿</vt:lpstr>
      <vt:lpstr>测试计划</vt:lpstr>
      <vt:lpstr>程序清单</vt:lpstr>
      <vt:lpstr>小组代码规范</vt:lpstr>
      <vt:lpstr>单元测试用例</vt:lpstr>
      <vt:lpstr>单元测试用例</vt:lpstr>
      <vt:lpstr>单元测试用例</vt:lpstr>
      <vt:lpstr>修订后的详细设计文件</vt:lpstr>
      <vt:lpstr>白盒测试原则体现</vt:lpstr>
      <vt:lpstr>版本控制服务器</vt:lpstr>
      <vt:lpstr>集成测试</vt:lpstr>
      <vt:lpstr>集成测试</vt:lpstr>
      <vt:lpstr>系统测试</vt:lpstr>
      <vt:lpstr>最终用户的测试</vt:lpstr>
      <vt:lpstr>用户手册</vt:lpstr>
      <vt:lpstr>项目部署</vt:lpstr>
      <vt:lpstr>项目评价</vt:lpstr>
      <vt:lpstr>成员互相评价</vt:lpstr>
      <vt:lpstr>成员互相评价</vt:lpstr>
      <vt:lpstr>参考文献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最终评审</dc:title>
  <dc:creator>爱笑de梦</dc:creator>
  <cp:lastModifiedBy>xu guo</cp:lastModifiedBy>
  <cp:revision>38</cp:revision>
  <dcterms:created xsi:type="dcterms:W3CDTF">2021-12-26T11:51:00Z</dcterms:created>
  <dcterms:modified xsi:type="dcterms:W3CDTF">2021-12-30T13:23:47Z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F535E79107BB4AF7BA730B87B94B66AE</vt:lpwstr>
  </property>
</Properties>
</file>